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0"/>
  </p:notesMasterIdLst>
  <p:handoutMasterIdLst>
    <p:handoutMasterId r:id="rId11"/>
  </p:handoutMasterIdLst>
  <p:sldIdLst>
    <p:sldId id="326" r:id="rId2"/>
    <p:sldId id="334" r:id="rId3"/>
    <p:sldId id="355" r:id="rId4"/>
    <p:sldId id="356" r:id="rId5"/>
    <p:sldId id="357" r:id="rId6"/>
    <p:sldId id="358" r:id="rId7"/>
    <p:sldId id="359" r:id="rId8"/>
    <p:sldId id="360" r:id="rId9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2AF2F"/>
    <a:srgbClr val="72732F"/>
    <a:srgbClr val="B1D254"/>
    <a:srgbClr val="C6D254"/>
    <a:srgbClr val="2A6EA8"/>
    <a:srgbClr val="FF3300"/>
    <a:srgbClr val="FFCC00"/>
    <a:srgbClr val="FEFED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/>
  </p:normalViewPr>
  <p:slideViewPr>
    <p:cSldViewPr snapToGrid="0">
      <p:cViewPr varScale="1">
        <p:scale>
          <a:sx n="72" d="100"/>
          <a:sy n="72" d="100"/>
        </p:scale>
        <p:origin x="-1258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-2880" y="-77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B0B4CA0-3BDE-49A9-B285-2EDF8D7C584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0281648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78F2AC47-E536-4C63-8182-6288ADABE80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992743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E8E6CA77-AE3E-416E-862E-31BE7E01D9AA}" type="slidenum">
              <a:rPr lang="en-GB" altLang="en-US" sz="1200" smtClean="0">
                <a:latin typeface="Times New Roman" pitchFamily="18" charset="0"/>
              </a:rPr>
              <a:pPr/>
              <a:t>1</a:t>
            </a:fld>
            <a:endParaRPr lang="en-GB" altLang="en-US" sz="120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B69AC-4BA3-4A33-B551-DA345CC09C5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8072665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7E906C-5510-4036-8D7D-6C2D5144609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4209002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3BB578-45C7-4488-A972-09ADF17372F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765098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875183-556C-47DA-BC6A-A641B0CBF0C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886612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486775" y="6472238"/>
            <a:ext cx="361950" cy="190500"/>
          </a:xfrm>
          <a:prstGeom prst="rect">
            <a:avLst/>
          </a:prstGeom>
        </p:spPr>
        <p:txBody>
          <a:bodyPr/>
          <a:lstStyle>
            <a:lvl1pPr algn="ctr">
              <a:defRPr sz="1200" smtClean="0"/>
            </a:lvl1pPr>
          </a:lstStyle>
          <a:p>
            <a:pPr>
              <a:defRPr/>
            </a:pPr>
            <a:fld id="{CB50EFBB-4B28-437B-9DF4-29F67F8E9B1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164604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CCD563-E602-48D9-B012-0E51B35CAD9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9338074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B932F7-C0AE-4715-86FA-0270CF9969FA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615858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214332-173A-4C71-B265-8FEFED2FEFC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1229813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4C1AE9-6567-4810-8B87-21CFCB000A8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2315869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D5434E-7AFE-48EE-820C-0A8C59138BA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22748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D5E105-04A3-478A-9FF8-D1755205502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42455673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8" descr="green.jp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pic>
        <p:nvPicPr>
          <p:cNvPr id="1029" name="Picture 6" descr="3GPP_TM_RD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GB">
                <a:solidFill>
                  <a:schemeClr val="bg1"/>
                </a:solidFill>
              </a:rPr>
              <a:t>© 3GPP 2009     Mobile World Congress, Barcelona, 19</a:t>
            </a:r>
            <a:r>
              <a:rPr lang="en-GB" baseline="30000">
                <a:solidFill>
                  <a:schemeClr val="bg1"/>
                </a:solidFill>
              </a:rPr>
              <a:t>th</a:t>
            </a:r>
            <a:r>
              <a:rPr lang="en-GB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1031" name="Picture 8" descr="green.jp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6" descr="3GPP_TM_RD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57588" y="6460463"/>
            <a:ext cx="468897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GB" dirty="0">
                <a:solidFill>
                  <a:schemeClr val="bg1"/>
                </a:solidFill>
              </a:rPr>
              <a:t>© 3GPP </a:t>
            </a:r>
            <a:r>
              <a:rPr lang="en-GB" dirty="0" smtClean="0">
                <a:solidFill>
                  <a:schemeClr val="bg1"/>
                </a:solidFill>
              </a:rPr>
              <a:t>2016     S3-160972 R-14 </a:t>
            </a:r>
            <a:r>
              <a:rPr lang="en-GB" baseline="0" dirty="0" smtClean="0">
                <a:solidFill>
                  <a:schemeClr val="bg1"/>
                </a:solidFill>
              </a:rPr>
              <a:t>Mission Critical TS Strategy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439150" y="6461125"/>
            <a:ext cx="454025" cy="2222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>
              <a:defRPr/>
            </a:pPr>
            <a:fld id="{B1BBDAFA-5DC6-40EA-A5EC-37ACFCC2D930}" type="slidenum">
              <a:rPr lang="en-GB" sz="1200" b="1"/>
              <a:pPr algn="ctr" eaLnBrk="1" hangingPunct="1">
                <a:defRPr/>
              </a:pPr>
              <a:t>‹#›</a:t>
            </a:fld>
            <a:endParaRPr lang="en-GB" sz="1200" b="1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 descr="3GPP_TM_R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31900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ChangeArrowheads="1"/>
          </p:cNvSpPr>
          <p:nvPr/>
        </p:nvSpPr>
        <p:spPr bwMode="auto">
          <a:xfrm>
            <a:off x="725488" y="1411288"/>
            <a:ext cx="7813675" cy="410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3200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en-US" sz="3200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en-US" sz="2800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en-US" sz="2800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</a:br>
            <a:endParaRPr lang="en-GB" sz="2800" ker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076" name="Subtitle 6"/>
          <p:cNvSpPr>
            <a:spLocks/>
          </p:cNvSpPr>
          <p:nvPr/>
        </p:nvSpPr>
        <p:spPr bwMode="auto">
          <a:xfrm>
            <a:off x="1049338" y="3790949"/>
            <a:ext cx="7135812" cy="207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2000" i="1" u="sng" dirty="0" smtClean="0"/>
              <a:t>Source:</a:t>
            </a:r>
          </a:p>
          <a:p>
            <a:pPr>
              <a:buNone/>
            </a:pPr>
            <a:r>
              <a:rPr lang="en-GB" sz="2000" i="1" dirty="0" smtClean="0"/>
              <a:t>Motorola Solutions, Airwave</a:t>
            </a:r>
            <a:endParaRPr lang="en-GB" sz="2000" i="1" dirty="0"/>
          </a:p>
        </p:txBody>
      </p:sp>
      <p:sp>
        <p:nvSpPr>
          <p:cNvPr id="3077" name="Text Box 63"/>
          <p:cNvSpPr txBox="1">
            <a:spLocks noChangeArrowheads="1"/>
          </p:cNvSpPr>
          <p:nvPr/>
        </p:nvSpPr>
        <p:spPr bwMode="auto">
          <a:xfrm>
            <a:off x="643944" y="2078038"/>
            <a:ext cx="758565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sz="4800" dirty="0" smtClean="0">
                <a:solidFill>
                  <a:srgbClr val="FF0000"/>
                </a:solidFill>
              </a:rPr>
              <a:t>Release 14 mission critical Technical Spec strategy</a:t>
            </a:r>
            <a:endParaRPr lang="en-US" altLang="en-US" sz="48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3078" name="Text Box 8"/>
          <p:cNvSpPr txBox="1">
            <a:spLocks noChangeArrowheads="1"/>
          </p:cNvSpPr>
          <p:nvPr/>
        </p:nvSpPr>
        <p:spPr bwMode="auto">
          <a:xfrm>
            <a:off x="382588" y="47952"/>
            <a:ext cx="685315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charset="0"/>
                <a:ea typeface="MS PGothic" pitchFamily="34" charset="-128"/>
              </a:rPr>
              <a:t>3GPP TSG </a:t>
            </a:r>
            <a:r>
              <a:rPr lang="en-US" altLang="ja-JP" sz="1800" dirty="0" smtClean="0">
                <a:latin typeface="Arial" charset="0"/>
                <a:ea typeface="MS PGothic" pitchFamily="34" charset="-128"/>
              </a:rPr>
              <a:t>SA3 </a:t>
            </a:r>
            <a:r>
              <a:rPr lang="en-US" altLang="ja-JP" sz="1800" dirty="0">
                <a:latin typeface="Arial" charset="0"/>
                <a:ea typeface="MS PGothic" pitchFamily="34" charset="-128"/>
              </a:rPr>
              <a:t>Meeting </a:t>
            </a:r>
            <a:r>
              <a:rPr lang="en-US" altLang="ja-JP" sz="1800" dirty="0" smtClean="0">
                <a:latin typeface="Arial" charset="0"/>
                <a:ea typeface="MS PGothic" pitchFamily="34" charset="-128"/>
              </a:rPr>
              <a:t>#84</a:t>
            </a:r>
            <a:r>
              <a:rPr lang="fi-FI" altLang="en-US" sz="1800" dirty="0">
                <a:latin typeface="Arial" charset="0"/>
              </a:rPr>
              <a:t>			</a:t>
            </a:r>
            <a:r>
              <a:rPr lang="en-US" altLang="en-US" sz="1800" dirty="0" smtClean="0">
                <a:latin typeface="Arial" charset="0"/>
              </a:rPr>
              <a:t>S3-160972</a:t>
            </a:r>
            <a:endParaRPr lang="fi-FI" altLang="en-US" sz="1800" dirty="0">
              <a:latin typeface="Arial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800" dirty="0" smtClean="0">
                <a:latin typeface="Arial" charset="0"/>
              </a:rPr>
              <a:t>Chennai, India; 24-29 July 2016</a:t>
            </a:r>
            <a:endParaRPr lang="en-US" altLang="en-US" sz="1800" dirty="0">
              <a:latin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2198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7864"/>
            <a:ext cx="8229600" cy="4748300"/>
          </a:xfrm>
        </p:spPr>
        <p:txBody>
          <a:bodyPr>
            <a:normAutofit/>
          </a:bodyPr>
          <a:lstStyle/>
          <a:p>
            <a:r>
              <a:rPr lang="en-US" dirty="0" smtClean="0"/>
              <a:t>Release 13 defined an MCPTT architecture</a:t>
            </a:r>
          </a:p>
          <a:p>
            <a:pPr lvl="1"/>
            <a:r>
              <a:rPr lang="en-US" dirty="0" smtClean="0"/>
              <a:t>Identity management</a:t>
            </a:r>
          </a:p>
          <a:p>
            <a:pPr lvl="1"/>
            <a:r>
              <a:rPr lang="en-US" dirty="0" smtClean="0"/>
              <a:t>Key management and key distribution</a:t>
            </a:r>
          </a:p>
          <a:p>
            <a:pPr lvl="1"/>
            <a:r>
              <a:rPr lang="en-US" dirty="0" smtClean="0"/>
              <a:t>Application layer protection (SIP and HTTP)</a:t>
            </a:r>
          </a:p>
          <a:p>
            <a:pPr lvl="1"/>
            <a:r>
              <a:rPr lang="en-US" dirty="0" smtClean="0"/>
              <a:t>Signaling protection</a:t>
            </a:r>
          </a:p>
          <a:p>
            <a:pPr lvl="1"/>
            <a:r>
              <a:rPr lang="en-US" dirty="0" smtClean="0"/>
              <a:t>Floor control protection</a:t>
            </a:r>
          </a:p>
          <a:p>
            <a:pPr lvl="1"/>
            <a:r>
              <a:rPr lang="en-US" dirty="0" smtClean="0"/>
              <a:t>Individual voice call protection</a:t>
            </a:r>
          </a:p>
          <a:p>
            <a:pPr lvl="1"/>
            <a:r>
              <a:rPr lang="en-US" dirty="0" smtClean="0"/>
              <a:t>Group voice call protection</a:t>
            </a:r>
          </a:p>
          <a:p>
            <a:pPr lvl="1"/>
            <a:r>
              <a:rPr lang="en-US" dirty="0" smtClean="0"/>
              <a:t>Inter and Intra-domain interface security</a:t>
            </a:r>
          </a:p>
        </p:txBody>
      </p:sp>
    </p:spTree>
    <p:extLst>
      <p:ext uri="{BB962C8B-B14F-4D97-AF65-F5344CB8AC3E}">
        <p14:creationId xmlns="" xmlns:p14="http://schemas.microsoft.com/office/powerpoint/2010/main" val="126337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Release 14 mission critical features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7864"/>
            <a:ext cx="8229600" cy="4748300"/>
          </a:xfrm>
        </p:spPr>
        <p:txBody>
          <a:bodyPr>
            <a:normAutofit/>
          </a:bodyPr>
          <a:lstStyle/>
          <a:p>
            <a:r>
              <a:rPr lang="en-US" dirty="0" smtClean="0"/>
              <a:t>Mission critical video</a:t>
            </a:r>
          </a:p>
          <a:p>
            <a:r>
              <a:rPr lang="en-US" dirty="0" smtClean="0"/>
              <a:t>Mission critical data</a:t>
            </a:r>
          </a:p>
          <a:p>
            <a:r>
              <a:rPr lang="en-US" dirty="0" smtClean="0"/>
              <a:t>Adds mission critical enhancements</a:t>
            </a:r>
          </a:p>
          <a:p>
            <a:r>
              <a:rPr lang="en-US" dirty="0" smtClean="0"/>
              <a:t>Adds interconnect (LTE to LTE)</a:t>
            </a:r>
          </a:p>
          <a:p>
            <a:r>
              <a:rPr lang="en-US" dirty="0" smtClean="0"/>
              <a:t>Release 13 maintenance</a:t>
            </a:r>
          </a:p>
          <a:p>
            <a:endParaRPr lang="en-US" dirty="0" smtClean="0"/>
          </a:p>
          <a:p>
            <a:r>
              <a:rPr lang="en-US" dirty="0" smtClean="0"/>
              <a:t>All are extensions to the R-13 MCPTT architecture.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6337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7864"/>
            <a:ext cx="8229600" cy="4748300"/>
          </a:xfrm>
        </p:spPr>
        <p:txBody>
          <a:bodyPr>
            <a:normAutofit/>
          </a:bodyPr>
          <a:lstStyle/>
          <a:p>
            <a:r>
              <a:rPr lang="en-US" dirty="0" smtClean="0"/>
              <a:t>R-13 security architecture document 33.179 “Security of Mission Critical Push-to-Talk over LTE” is written for voice (PTT).</a:t>
            </a:r>
          </a:p>
          <a:p>
            <a:r>
              <a:rPr lang="en-US" dirty="0" smtClean="0"/>
              <a:t>The architecture in 33.179 needs to be expanded to support R-14 security features.</a:t>
            </a:r>
          </a:p>
          <a:p>
            <a:r>
              <a:rPr lang="en-US" dirty="0" smtClean="0"/>
              <a:t>3GPP does not allow us to alter 33.179 (i.e. we cannot rename or modify to generalize the architecture)</a:t>
            </a:r>
          </a:p>
          <a:p>
            <a:r>
              <a:rPr lang="en-US" dirty="0" smtClean="0"/>
              <a:t>Need to create an R-14 security architecture based on 33.179 that includes R-14 features.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6337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Approach #1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7864"/>
            <a:ext cx="8229600" cy="4748300"/>
          </a:xfrm>
        </p:spPr>
        <p:txBody>
          <a:bodyPr>
            <a:normAutofit/>
          </a:bodyPr>
          <a:lstStyle/>
          <a:p>
            <a:pPr marL="514350" indent="-514350"/>
            <a:r>
              <a:rPr lang="en-US" dirty="0" smtClean="0"/>
              <a:t>Create a new TS for each feature (i.e. PTT, video, data, interconnect, etc) and a common architecture TS based on 33.179.</a:t>
            </a:r>
          </a:p>
          <a:p>
            <a:pPr marL="914400" lvl="1" indent="-514350"/>
            <a:r>
              <a:rPr lang="en-US" dirty="0" smtClean="0"/>
              <a:t>Could result in six or more TS.</a:t>
            </a:r>
          </a:p>
          <a:p>
            <a:pPr marL="914400" lvl="1" indent="-514350"/>
            <a:r>
              <a:rPr lang="en-US" dirty="0" smtClean="0"/>
              <a:t>Most likely would require several </a:t>
            </a:r>
            <a:r>
              <a:rPr lang="en-US" dirty="0" err="1" smtClean="0"/>
              <a:t>rapporteurs</a:t>
            </a:r>
            <a:r>
              <a:rPr lang="en-US" dirty="0" smtClean="0"/>
              <a:t>.</a:t>
            </a:r>
          </a:p>
          <a:p>
            <a:pPr marL="914400" lvl="1" indent="-514350"/>
            <a:r>
              <a:rPr lang="en-US" dirty="0" smtClean="0"/>
              <a:t>Maintenance across TS could be problematic if a CR results in correction or modification to a piece of the common architecture.</a:t>
            </a:r>
          </a:p>
          <a:p>
            <a:pPr marL="914400" lvl="1" indent="-514350"/>
            <a:r>
              <a:rPr lang="en-US" dirty="0" smtClean="0"/>
              <a:t>It can be difficult to separate the architecture from features into different documents.</a:t>
            </a:r>
          </a:p>
          <a:p>
            <a:pPr marL="914400" lvl="1" indent="-514350"/>
            <a:r>
              <a:rPr lang="en-US" dirty="0" smtClean="0"/>
              <a:t>Adding MC features in the future requires a new TS.</a:t>
            </a:r>
          </a:p>
        </p:txBody>
      </p:sp>
    </p:spTree>
    <p:extLst>
      <p:ext uri="{BB962C8B-B14F-4D97-AF65-F5344CB8AC3E}">
        <p14:creationId xmlns="" xmlns:p14="http://schemas.microsoft.com/office/powerpoint/2010/main" val="126337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Approach #2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7864"/>
            <a:ext cx="8229600" cy="4748300"/>
          </a:xfrm>
        </p:spPr>
        <p:txBody>
          <a:bodyPr>
            <a:normAutofit fontScale="85000" lnSpcReduction="20000"/>
          </a:bodyPr>
          <a:lstStyle/>
          <a:p>
            <a:pPr marL="514350" indent="-514350"/>
            <a:r>
              <a:rPr lang="en-US" dirty="0" smtClean="0"/>
              <a:t>Create a new R-14 “Security architecture for mission critical services” </a:t>
            </a:r>
            <a:r>
              <a:rPr lang="en-US" dirty="0" smtClean="0"/>
              <a:t>TS.</a:t>
            </a:r>
            <a:endParaRPr lang="en-US" dirty="0" smtClean="0"/>
          </a:p>
          <a:p>
            <a:pPr marL="514350" indent="-514350"/>
            <a:r>
              <a:rPr lang="en-US" dirty="0" smtClean="0"/>
              <a:t>Copy entire content from 33.179 as an initial starting point.</a:t>
            </a:r>
          </a:p>
          <a:p>
            <a:pPr marL="514350" indent="-514350"/>
            <a:r>
              <a:rPr lang="en-US" dirty="0" err="1" smtClean="0"/>
              <a:t>pCR</a:t>
            </a:r>
            <a:r>
              <a:rPr lang="en-US" dirty="0" smtClean="0"/>
              <a:t> in changes </a:t>
            </a:r>
            <a:r>
              <a:rPr lang="en-US" dirty="0" smtClean="0"/>
              <a:t>to make the architecture common to all MC </a:t>
            </a:r>
            <a:r>
              <a:rPr lang="en-US" dirty="0" smtClean="0"/>
              <a:t>services (whil</a:t>
            </a:r>
            <a:r>
              <a:rPr lang="en-US" dirty="0" smtClean="0"/>
              <a:t>e maintaining PTT functionality).</a:t>
            </a:r>
            <a:endParaRPr lang="en-US" dirty="0" smtClean="0"/>
          </a:p>
          <a:p>
            <a:pPr marL="514350" indent="-514350"/>
            <a:r>
              <a:rPr lang="en-US" dirty="0" err="1" smtClean="0"/>
              <a:t>pCR</a:t>
            </a:r>
            <a:r>
              <a:rPr lang="en-US" dirty="0" smtClean="0"/>
              <a:t> </a:t>
            </a:r>
            <a:r>
              <a:rPr lang="en-US" dirty="0" smtClean="0"/>
              <a:t>in R-14 features (data, video, interconnect, etc).</a:t>
            </a:r>
          </a:p>
          <a:p>
            <a:pPr marL="514350" indent="-514350">
              <a:buNone/>
            </a:pPr>
            <a:endParaRPr lang="en-US" dirty="0" smtClean="0"/>
          </a:p>
          <a:p>
            <a:pPr marL="914400" lvl="1" indent="-514350"/>
            <a:r>
              <a:rPr lang="en-US" dirty="0" smtClean="0"/>
              <a:t>Results in only one TS.</a:t>
            </a:r>
          </a:p>
          <a:p>
            <a:pPr marL="914400" lvl="1" indent="-514350"/>
            <a:r>
              <a:rPr lang="en-US" dirty="0" smtClean="0"/>
              <a:t>Features are in separate clauses.</a:t>
            </a:r>
          </a:p>
          <a:p>
            <a:pPr marL="914400" lvl="1" indent="-514350"/>
            <a:r>
              <a:rPr lang="en-US" dirty="0" smtClean="0"/>
              <a:t>One rapporteur is sufficient.</a:t>
            </a:r>
          </a:p>
          <a:p>
            <a:pPr marL="914400" lvl="1" indent="-514350"/>
            <a:r>
              <a:rPr lang="en-US" dirty="0" smtClean="0"/>
              <a:t>CR against a piece of the common architecture affects only one document.</a:t>
            </a:r>
          </a:p>
          <a:p>
            <a:pPr marL="914400" lvl="1" indent="-514350"/>
            <a:r>
              <a:rPr lang="en-US" dirty="0" smtClean="0"/>
              <a:t>Adding MC features in the future results in a new section within the TS.</a:t>
            </a:r>
          </a:p>
        </p:txBody>
      </p:sp>
    </p:spTree>
    <p:extLst>
      <p:ext uri="{BB962C8B-B14F-4D97-AF65-F5344CB8AC3E}">
        <p14:creationId xmlns="" xmlns:p14="http://schemas.microsoft.com/office/powerpoint/2010/main" val="126337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7864"/>
            <a:ext cx="8229600" cy="4748300"/>
          </a:xfrm>
        </p:spPr>
        <p:txBody>
          <a:bodyPr>
            <a:normAutofit/>
          </a:bodyPr>
          <a:lstStyle/>
          <a:p>
            <a:r>
              <a:rPr lang="en-US" dirty="0" smtClean="0"/>
              <a:t>Recommend approach #2</a:t>
            </a:r>
          </a:p>
          <a:p>
            <a:pPr lvl="1"/>
            <a:r>
              <a:rPr lang="en-US" dirty="0" smtClean="0"/>
              <a:t>Results in overall less work</a:t>
            </a:r>
          </a:p>
          <a:p>
            <a:pPr lvl="1"/>
            <a:r>
              <a:rPr lang="en-US" dirty="0" smtClean="0"/>
              <a:t>less rapporteur work</a:t>
            </a:r>
          </a:p>
          <a:p>
            <a:pPr lvl="1"/>
            <a:r>
              <a:rPr lang="en-US" dirty="0" smtClean="0"/>
              <a:t>maintenance of features and architecture is easier</a:t>
            </a:r>
          </a:p>
          <a:p>
            <a:pPr lvl="1"/>
            <a:r>
              <a:rPr lang="en-US" dirty="0" smtClean="0"/>
              <a:t>Less problematic when adding new features in the future.</a:t>
            </a:r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/>
              <a:t>If accepted, then next steps:</a:t>
            </a:r>
          </a:p>
          <a:p>
            <a:pPr lvl="1"/>
            <a:r>
              <a:rPr lang="en-US" dirty="0" smtClean="0"/>
              <a:t>Create and approve </a:t>
            </a:r>
            <a:r>
              <a:rPr lang="en-US" dirty="0" smtClean="0"/>
              <a:t>TS</a:t>
            </a:r>
            <a:endParaRPr lang="en-US" dirty="0" smtClean="0"/>
          </a:p>
          <a:p>
            <a:pPr lvl="1"/>
            <a:r>
              <a:rPr lang="en-US" dirty="0" smtClean="0"/>
              <a:t>Identify rapporteur</a:t>
            </a:r>
          </a:p>
          <a:p>
            <a:pPr lvl="1"/>
            <a:r>
              <a:rPr lang="en-US" dirty="0" err="1" smtClean="0"/>
              <a:t>pCR</a:t>
            </a:r>
            <a:r>
              <a:rPr lang="en-US" dirty="0" smtClean="0"/>
              <a:t> </a:t>
            </a:r>
            <a:r>
              <a:rPr lang="en-US" dirty="0" smtClean="0"/>
              <a:t>in R-14 security </a:t>
            </a:r>
            <a:r>
              <a:rPr lang="en-US" dirty="0" smtClean="0"/>
              <a:t>features and modifications</a:t>
            </a:r>
            <a:endParaRPr 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126337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 for listening!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7864"/>
            <a:ext cx="8229600" cy="4748300"/>
          </a:xfrm>
        </p:spPr>
        <p:txBody>
          <a:bodyPr>
            <a:normAutofit/>
          </a:bodyPr>
          <a:lstStyle/>
          <a:p>
            <a:r>
              <a:rPr lang="en-US" dirty="0" smtClean="0"/>
              <a:t>Comments?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6337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gpp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8390</TotalTime>
  <Words>421</Words>
  <Application>Microsoft Office PowerPoint</Application>
  <PresentationFormat>On-screen Show (4:3)</PresentationFormat>
  <Paragraphs>61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3gpp</vt:lpstr>
      <vt:lpstr>Slide 1</vt:lpstr>
      <vt:lpstr>Background</vt:lpstr>
      <vt:lpstr>Release 14 mission critical features</vt:lpstr>
      <vt:lpstr>Problem</vt:lpstr>
      <vt:lpstr>Approach #1</vt:lpstr>
      <vt:lpstr>Approach #2</vt:lpstr>
      <vt:lpstr>Conclusion</vt:lpstr>
      <vt:lpstr>Thank you for listening!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Alla Goldner</dc:creator>
  <dc:description>©3GPP 2009. All rights reserved</dc:description>
  <cp:lastModifiedBy>Woodward Tim-P27399</cp:lastModifiedBy>
  <cp:revision>45</cp:revision>
  <dcterms:created xsi:type="dcterms:W3CDTF">2014-11-24T14:35:23Z</dcterms:created>
  <dcterms:modified xsi:type="dcterms:W3CDTF">2016-07-18T12:24:49Z</dcterms:modified>
</cp:coreProperties>
</file>